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1"/>
  </p:notesMasterIdLst>
  <p:sldIdLst>
    <p:sldId id="257" r:id="rId2"/>
    <p:sldId id="270" r:id="rId3"/>
    <p:sldId id="273" r:id="rId4"/>
    <p:sldId id="274" r:id="rId5"/>
    <p:sldId id="275" r:id="rId6"/>
    <p:sldId id="272" r:id="rId7"/>
    <p:sldId id="27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262" r:id="rId43"/>
    <p:sldId id="329" r:id="rId44"/>
    <p:sldId id="330" r:id="rId45"/>
    <p:sldId id="331" r:id="rId46"/>
    <p:sldId id="263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264" r:id="rId58"/>
    <p:sldId id="342" r:id="rId59"/>
    <p:sldId id="265" r:id="rId60"/>
    <p:sldId id="343" r:id="rId61"/>
    <p:sldId id="344" r:id="rId62"/>
    <p:sldId id="345" r:id="rId63"/>
    <p:sldId id="346" r:id="rId64"/>
    <p:sldId id="347" r:id="rId65"/>
    <p:sldId id="348" r:id="rId66"/>
    <p:sldId id="297" r:id="rId67"/>
    <p:sldId id="298" r:id="rId68"/>
    <p:sldId id="299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00" r:id="rId77"/>
    <p:sldId id="266" r:id="rId78"/>
    <p:sldId id="356" r:id="rId79"/>
    <p:sldId id="357" r:id="rId80"/>
    <p:sldId id="358" r:id="rId81"/>
    <p:sldId id="359" r:id="rId82"/>
    <p:sldId id="367" r:id="rId83"/>
    <p:sldId id="371" r:id="rId84"/>
    <p:sldId id="370" r:id="rId85"/>
    <p:sldId id="369" r:id="rId86"/>
    <p:sldId id="368" r:id="rId87"/>
    <p:sldId id="366" r:id="rId88"/>
    <p:sldId id="374" r:id="rId89"/>
    <p:sldId id="373" r:id="rId90"/>
    <p:sldId id="372" r:id="rId91"/>
    <p:sldId id="365" r:id="rId92"/>
    <p:sldId id="375" r:id="rId93"/>
    <p:sldId id="376" r:id="rId94"/>
    <p:sldId id="302" r:id="rId95"/>
    <p:sldId id="303" r:id="rId96"/>
    <p:sldId id="304" r:id="rId97"/>
    <p:sldId id="377" r:id="rId98"/>
    <p:sldId id="378" r:id="rId99"/>
    <p:sldId id="379" r:id="rId100"/>
    <p:sldId id="267" r:id="rId101"/>
    <p:sldId id="380" r:id="rId102"/>
    <p:sldId id="381" r:id="rId103"/>
    <p:sldId id="382" r:id="rId104"/>
    <p:sldId id="383" r:id="rId105"/>
    <p:sldId id="305" r:id="rId106"/>
    <p:sldId id="384" r:id="rId107"/>
    <p:sldId id="385" r:id="rId108"/>
    <p:sldId id="268" r:id="rId109"/>
    <p:sldId id="306" r:id="rId110"/>
    <p:sldId id="386" r:id="rId111"/>
    <p:sldId id="387" r:id="rId112"/>
    <p:sldId id="307" r:id="rId113"/>
    <p:sldId id="388" r:id="rId114"/>
    <p:sldId id="308" r:id="rId115"/>
    <p:sldId id="364" r:id="rId116"/>
    <p:sldId id="363" r:id="rId117"/>
    <p:sldId id="362" r:id="rId118"/>
    <p:sldId id="361" r:id="rId119"/>
    <p:sldId id="309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2EA6-8D84-764D-BE6A-D29EC0809DB1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80020-EC69-814F-9795-B831FE4D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E626-67A6-BF4E-AAC0-5DA803E338A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4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4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1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80020-EC69-814F-9795-B831FE4D5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B9A-5572-3742-AFF0-0514385F9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ACDB0-7E6F-C04E-BD40-FB093A93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C426-F7FF-DE43-A0EF-8E8BAB30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7CD0C-FBAD-1447-B8DF-91588327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27A3-66CE-014E-8218-F62928AA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514B-127A-5F47-A1A7-7BF5B865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AFB95-88FA-FC44-8963-5817D5154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DC60-17DB-0148-B9E6-F80F5AED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09AB-09B7-834E-A370-258090D2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E5F4-FE44-7C40-B55B-B0105A92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F42A4-308D-FB4B-8177-967C827E3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7229-90CB-054F-B2F6-F1D7340A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D3BF6-DE67-D545-AD5A-BF8B0FC9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D7D4-CECD-934D-8E0E-07C28A38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0E7B-3169-7643-A0B1-2BC2207A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CDEA-62AC-A04E-83CC-A1AC71AA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6486-C3ED-7E4F-B281-3D480884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848F-7FCB-5640-B7BF-A0E5CE9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5330-77B7-1F4D-95D8-6230012C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B1EC-1293-6942-8264-90BCAF1B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A370-D1A3-B34D-854E-424FF60F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AA5B-CA88-5E48-87E9-F5C92BFB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5C244-1B63-4B45-B425-CD9C7045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3067-EDB8-2B41-931B-F4419ECC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BE2C-4E1F-1B40-9DFC-EF89A6DD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7010-886E-CC4A-ACA8-3C53C174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D575-07DC-484B-B246-3149E1DD8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85186-2B57-0044-A024-A6E68D76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88C51-F8D2-464E-A250-B25BE4E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3D128-05C3-1847-BEAB-86DA5E4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E967-7D44-DB40-A70D-2C972D18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FA4A-8E9E-0247-9081-9B9AE4FB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30D86-075C-6A41-8F37-63E9D5CD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78EDE-793C-EC47-BF16-EBA68D1A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90DD0-F895-7140-B704-CF9B61993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CD875-712C-4A41-BD87-630060815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D57D-EF85-CB4C-A400-CFBC1545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90600-03C7-1544-941B-F60FA026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C5D83-5872-7841-85BF-42CBDD1A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8F78-0BFB-9147-BD6F-CB12AF5F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47DFE-7A14-D348-BEE8-A9E4129E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D06AC-CDBF-E44F-9955-38B047D2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884E9-0CE0-294D-9669-844B16D8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7715D-DE8A-0349-96EF-5594D76E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C66D8-F958-814B-B72D-2A6056A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936AD-F2F3-A14B-99ED-A630695F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9184-60E8-9E45-ABB1-4FDCD8FE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092C-D685-6944-97A0-3D1A5E65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4A2E8-568B-DB4C-997A-EF5A36CD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6A48F-8DD7-A94C-AF98-1B825F08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11B5F-8F42-604B-994F-11C28BEC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CEFA-7589-3C4C-B19D-9F37F0D0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560C-8E99-AE4B-94F1-734D7A1F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3E13E-D6A2-CE4C-A9CE-1AA57AEA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F7755-907B-7E45-A693-FF5C85669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92728-E1D1-1A4B-8471-87082101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3510D-F412-3748-89BB-4781AAF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E4F5-51CE-B04F-87D0-879300B4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289F8-9AD6-A246-81E8-C753B1E3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2E008-C23F-7042-A232-AFB27D06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DA6C-56EA-8145-9AD8-519F2AD5C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0774-884C-F141-B9F4-81BD008C3629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C3FC-9818-E24B-AFC6-45B68AD9E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2F0F8-DDA8-F245-9314-DAF886A70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A88D-4299-744A-A9A9-130CAB32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7BA-6133-6545-9A3F-0D1830B65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nQUIC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Noise-Based Packet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26A2D-4155-C944-8F16-BA198F4F1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068911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Mathias Hall-Andersen</a:t>
            </a:r>
            <a:r>
              <a:rPr lang="en-US" baseline="30000" dirty="0"/>
              <a:t>*</a:t>
            </a:r>
            <a:r>
              <a:rPr lang="en-US" dirty="0"/>
              <a:t>                                                                    		David Wong</a:t>
            </a:r>
            <a:r>
              <a:rPr lang="en-US" baseline="30000" dirty="0"/>
              <a:t>*</a:t>
            </a:r>
          </a:p>
          <a:p>
            <a:pPr algn="l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University of Copenhagen</a:t>
            </a:r>
            <a:r>
              <a:rPr lang="en-US" dirty="0"/>
              <a:t>					                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Facebook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Nick Sullivan           			            			                 </a:t>
            </a:r>
            <a:r>
              <a:rPr lang="en-US" b="1" dirty="0"/>
              <a:t>Alishah Chator</a:t>
            </a:r>
            <a:r>
              <a:rPr lang="en-US" b="1" baseline="30000" dirty="0"/>
              <a:t>†</a:t>
            </a:r>
          </a:p>
          <a:p>
            <a:pPr algn="l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Cloudflare</a:t>
            </a:r>
            <a:r>
              <a:rPr lang="en-US" dirty="0"/>
              <a:t>							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Johns Hopkins University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3C5A5-CDFD-ED47-B070-81D7FEBB29E9}"/>
              </a:ext>
            </a:extLst>
          </p:cNvPr>
          <p:cNvSpPr txBox="1"/>
          <p:nvPr/>
        </p:nvSpPr>
        <p:spPr>
          <a:xfrm>
            <a:off x="9968178" y="6035556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Work done while at NCC Group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6B1D8-CB42-A443-A086-FE05DFA567C6}"/>
              </a:ext>
            </a:extLst>
          </p:cNvPr>
          <p:cNvSpPr txBox="1"/>
          <p:nvPr/>
        </p:nvSpPr>
        <p:spPr>
          <a:xfrm>
            <a:off x="9968178" y="6297166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†</a:t>
            </a:r>
            <a:r>
              <a:rPr lang="en-US" sz="1100" dirty="0"/>
              <a:t>Work done while at Cloudflare</a:t>
            </a:r>
          </a:p>
        </p:txBody>
      </p:sp>
    </p:spTree>
    <p:extLst>
      <p:ext uri="{BB962C8B-B14F-4D97-AF65-F5344CB8AC3E}">
        <p14:creationId xmlns:p14="http://schemas.microsoft.com/office/powerpoint/2010/main" val="47642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TCP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8DF36-5E45-074A-98F6-0E449C2C1C28}"/>
              </a:ext>
            </a:extLst>
          </p:cNvPr>
          <p:cNvSpPr/>
          <p:nvPr/>
        </p:nvSpPr>
        <p:spPr>
          <a:xfrm>
            <a:off x="1190999" y="4476535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B3EE6-DBA0-9443-AC5C-DA26BAD187F3}"/>
              </a:ext>
            </a:extLst>
          </p:cNvPr>
          <p:cNvSpPr/>
          <p:nvPr/>
        </p:nvSpPr>
        <p:spPr>
          <a:xfrm>
            <a:off x="1190999" y="367073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Record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8F7B7-496F-C241-BC5C-B7861BFF00F0}"/>
              </a:ext>
            </a:extLst>
          </p:cNvPr>
          <p:cNvSpPr/>
          <p:nvPr/>
        </p:nvSpPr>
        <p:spPr>
          <a:xfrm>
            <a:off x="1190999" y="286493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 Layer</a:t>
            </a:r>
          </a:p>
        </p:txBody>
      </p:sp>
    </p:spTree>
    <p:extLst>
      <p:ext uri="{BB962C8B-B14F-4D97-AF65-F5344CB8AC3E}">
        <p14:creationId xmlns:p14="http://schemas.microsoft.com/office/powerpoint/2010/main" val="29607435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</p:spTree>
    <p:extLst>
      <p:ext uri="{BB962C8B-B14F-4D97-AF65-F5344CB8AC3E}">
        <p14:creationId xmlns:p14="http://schemas.microsoft.com/office/powerpoint/2010/main" val="9604023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</p:spTree>
    <p:extLst>
      <p:ext uri="{BB962C8B-B14F-4D97-AF65-F5344CB8AC3E}">
        <p14:creationId xmlns:p14="http://schemas.microsoft.com/office/powerpoint/2010/main" val="734544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</p:spTree>
    <p:extLst>
      <p:ext uri="{BB962C8B-B14F-4D97-AF65-F5344CB8AC3E}">
        <p14:creationId xmlns:p14="http://schemas.microsoft.com/office/powerpoint/2010/main" val="10068673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F3D48-0DAF-D448-8828-84E0318590F3}"/>
              </a:ext>
            </a:extLst>
          </p:cNvPr>
          <p:cNvCxnSpPr>
            <a:cxnSpLocks/>
          </p:cNvCxnSpPr>
          <p:nvPr/>
        </p:nvCxnSpPr>
        <p:spPr>
          <a:xfrm flipV="1">
            <a:off x="3087587" y="4852462"/>
            <a:ext cx="854677" cy="397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696FC-436D-524A-A0D6-6DF89364AA1B}"/>
              </a:ext>
            </a:extLst>
          </p:cNvPr>
          <p:cNvSpPr txBox="1"/>
          <p:nvPr/>
        </p:nvSpPr>
        <p:spPr>
          <a:xfrm>
            <a:off x="1223319" y="5037127"/>
            <a:ext cx="201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with additional DH shares exchanged</a:t>
            </a:r>
          </a:p>
        </p:txBody>
      </p:sp>
    </p:spTree>
    <p:extLst>
      <p:ext uri="{BB962C8B-B14F-4D97-AF65-F5344CB8AC3E}">
        <p14:creationId xmlns:p14="http://schemas.microsoft.com/office/powerpoint/2010/main" val="20177868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3DBB7-21A0-2B4F-919E-906F29A8A637}"/>
              </a:ext>
            </a:extLst>
          </p:cNvPr>
          <p:cNvCxnSpPr>
            <a:cxnSpLocks/>
          </p:cNvCxnSpPr>
          <p:nvPr/>
        </p:nvCxnSpPr>
        <p:spPr>
          <a:xfrm flipH="1">
            <a:off x="8812327" y="4069182"/>
            <a:ext cx="979029" cy="10057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AB9F5E-A1B8-F245-990C-4CE8781257FB}"/>
              </a:ext>
            </a:extLst>
          </p:cNvPr>
          <p:cNvSpPr txBox="1"/>
          <p:nvPr/>
        </p:nvSpPr>
        <p:spPr>
          <a:xfrm>
            <a:off x="9791356" y="3476335"/>
            <a:ext cx="218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phase determines which key to use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F3D48-0DAF-D448-8828-84E0318590F3}"/>
              </a:ext>
            </a:extLst>
          </p:cNvPr>
          <p:cNvCxnSpPr>
            <a:cxnSpLocks/>
          </p:cNvCxnSpPr>
          <p:nvPr/>
        </p:nvCxnSpPr>
        <p:spPr>
          <a:xfrm flipV="1">
            <a:off x="3087587" y="4852462"/>
            <a:ext cx="854677" cy="397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696FC-436D-524A-A0D6-6DF89364AA1B}"/>
              </a:ext>
            </a:extLst>
          </p:cNvPr>
          <p:cNvSpPr txBox="1"/>
          <p:nvPr/>
        </p:nvSpPr>
        <p:spPr>
          <a:xfrm>
            <a:off x="1223319" y="5037127"/>
            <a:ext cx="201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with additional DH shares exchanged</a:t>
            </a:r>
          </a:p>
        </p:txBody>
      </p:sp>
    </p:spTree>
    <p:extLst>
      <p:ext uri="{BB962C8B-B14F-4D97-AF65-F5344CB8AC3E}">
        <p14:creationId xmlns:p14="http://schemas.microsoft.com/office/powerpoint/2010/main" val="2854047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705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r>
              <a:rPr lang="en-US" dirty="0"/>
              <a:t>Potentially can be specified as a new QUIC version compatible with existing RFCs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274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r>
              <a:rPr lang="en-US" dirty="0"/>
              <a:t>Potentially can be specified as a new QUIC version compatible with existing RFCs</a:t>
            </a:r>
          </a:p>
          <a:p>
            <a:endParaRPr lang="en-US" dirty="0"/>
          </a:p>
          <a:p>
            <a:r>
              <a:rPr lang="en-US" dirty="0"/>
              <a:t>Since versions with the upper 16 bits clear are reserved for future IETF use we chose 0xff00000b for </a:t>
            </a:r>
            <a:r>
              <a:rPr lang="en-US" dirty="0" err="1"/>
              <a:t>nQUIC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38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1C7-7B2D-414F-9E90-8EBEF1E9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8CF92E-C557-0B42-A715-AE1F89C1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66133"/>
            <a:ext cx="545421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66A8D-67B0-0345-807D-E8180DF1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741802"/>
            <a:ext cx="59563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08726-8A21-E74A-BB21-87BBE5A7F13E}"/>
              </a:ext>
            </a:extLst>
          </p:cNvPr>
          <p:cNvSpPr txBox="1"/>
          <p:nvPr/>
        </p:nvSpPr>
        <p:spPr>
          <a:xfrm>
            <a:off x="840259" y="1767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845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TCP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8DF36-5E45-074A-98F6-0E449C2C1C28}"/>
              </a:ext>
            </a:extLst>
          </p:cNvPr>
          <p:cNvSpPr/>
          <p:nvPr/>
        </p:nvSpPr>
        <p:spPr>
          <a:xfrm>
            <a:off x="1190999" y="4476535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B3EE6-DBA0-9443-AC5C-DA26BAD187F3}"/>
              </a:ext>
            </a:extLst>
          </p:cNvPr>
          <p:cNvSpPr/>
          <p:nvPr/>
        </p:nvSpPr>
        <p:spPr>
          <a:xfrm>
            <a:off x="1190999" y="367073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Record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8F7B7-496F-C241-BC5C-B7861BFF00F0}"/>
              </a:ext>
            </a:extLst>
          </p:cNvPr>
          <p:cNvSpPr/>
          <p:nvPr/>
        </p:nvSpPr>
        <p:spPr>
          <a:xfrm>
            <a:off x="1190999" y="286493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3BD74-F959-7344-A3BB-2B367CA620F6}"/>
              </a:ext>
            </a:extLst>
          </p:cNvPr>
          <p:cNvSpPr txBox="1"/>
          <p:nvPr/>
        </p:nvSpPr>
        <p:spPr>
          <a:xfrm>
            <a:off x="4319752" y="3059668"/>
            <a:ext cx="481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messages, Application data, TLS alerts</a:t>
            </a:r>
          </a:p>
        </p:txBody>
      </p:sp>
    </p:spTree>
    <p:extLst>
      <p:ext uri="{BB962C8B-B14F-4D97-AF65-F5344CB8AC3E}">
        <p14:creationId xmlns:p14="http://schemas.microsoft.com/office/powerpoint/2010/main" val="17928579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created proof of concept implementations of </a:t>
            </a:r>
            <a:r>
              <a:rPr lang="en-US" dirty="0" err="1"/>
              <a:t>nQUIC</a:t>
            </a:r>
            <a:r>
              <a:rPr lang="en-US" dirty="0"/>
              <a:t> in Rust and 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106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created proof of concept implementations of </a:t>
            </a:r>
            <a:r>
              <a:rPr lang="en-US" dirty="0" err="1"/>
              <a:t>nQUIC</a:t>
            </a:r>
            <a:r>
              <a:rPr lang="en-US" dirty="0"/>
              <a:t> in Rust and 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libraries where significantly smaller than the QUIC libraries they were based on</a:t>
            </a:r>
          </a:p>
        </p:txBody>
      </p:sp>
    </p:spTree>
    <p:extLst>
      <p:ext uri="{BB962C8B-B14F-4D97-AF65-F5344CB8AC3E}">
        <p14:creationId xmlns:p14="http://schemas.microsoft.com/office/powerpoint/2010/main" val="29581697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51989-E9FC-6C44-8C4E-A0ECDC7F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780"/>
            <a:ext cx="12192000" cy="35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08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E1F2-DFA9-C349-9E30-0A58B4C2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FACD-DDC4-6147-9DCF-D7742C725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Noise is adding tokens to support KEMs and digital signatures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can be extended to Post Quantum handshakes without invalidating formal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Groups (such as Denis </a:t>
            </a:r>
            <a:r>
              <a:rPr lang="en-US" dirty="0" err="1"/>
              <a:t>Kolegov</a:t>
            </a:r>
            <a:r>
              <a:rPr lang="en-US" dirty="0"/>
              <a:t>) currently implementing PQ noise patterns for </a:t>
            </a:r>
            <a:r>
              <a:rPr lang="en-US" dirty="0" err="1"/>
              <a:t>nQUIC</a:t>
            </a:r>
            <a:r>
              <a:rPr lang="en-US" dirty="0"/>
              <a:t> and performing a comprehensive </a:t>
            </a:r>
            <a:r>
              <a:rPr lang="en-US"/>
              <a:t>measurement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73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15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68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88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Clearer Security properties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24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Clearer Security properties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Supporting a variety of handshake protocols will help avoid ossification and allow for scenario specific optimizations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600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28D0-CEF6-384E-A26C-A1394DF6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5B2C-5C44-234D-96B1-B80E1F19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8676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TCP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8DF36-5E45-074A-98F6-0E449C2C1C28}"/>
              </a:ext>
            </a:extLst>
          </p:cNvPr>
          <p:cNvSpPr/>
          <p:nvPr/>
        </p:nvSpPr>
        <p:spPr>
          <a:xfrm>
            <a:off x="1190999" y="4476535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B3EE6-DBA0-9443-AC5C-DA26BAD187F3}"/>
              </a:ext>
            </a:extLst>
          </p:cNvPr>
          <p:cNvSpPr/>
          <p:nvPr/>
        </p:nvSpPr>
        <p:spPr>
          <a:xfrm>
            <a:off x="1190999" y="367073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Record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8F7B7-496F-C241-BC5C-B7861BFF00F0}"/>
              </a:ext>
            </a:extLst>
          </p:cNvPr>
          <p:cNvSpPr/>
          <p:nvPr/>
        </p:nvSpPr>
        <p:spPr>
          <a:xfrm>
            <a:off x="1190999" y="286493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3BD74-F959-7344-A3BB-2B367CA620F6}"/>
              </a:ext>
            </a:extLst>
          </p:cNvPr>
          <p:cNvSpPr txBox="1"/>
          <p:nvPr/>
        </p:nvSpPr>
        <p:spPr>
          <a:xfrm>
            <a:off x="4319752" y="3059668"/>
            <a:ext cx="481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messages, Application data, TLS alerts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06D11-FD19-AE49-B69C-2475CE781FE7}"/>
              </a:ext>
            </a:extLst>
          </p:cNvPr>
          <p:cNvSpPr txBox="1"/>
          <p:nvPr/>
        </p:nvSpPr>
        <p:spPr>
          <a:xfrm>
            <a:off x="4319752" y="3862123"/>
            <a:ext cx="324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Applies cryptographic protection</a:t>
            </a:r>
          </a:p>
        </p:txBody>
      </p:sp>
    </p:spTree>
    <p:extLst>
      <p:ext uri="{BB962C8B-B14F-4D97-AF65-F5344CB8AC3E}">
        <p14:creationId xmlns:p14="http://schemas.microsoft.com/office/powerpoint/2010/main" val="23067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TCP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8DF36-5E45-074A-98F6-0E449C2C1C28}"/>
              </a:ext>
            </a:extLst>
          </p:cNvPr>
          <p:cNvSpPr/>
          <p:nvPr/>
        </p:nvSpPr>
        <p:spPr>
          <a:xfrm>
            <a:off x="1190999" y="4476535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B3EE6-DBA0-9443-AC5C-DA26BAD187F3}"/>
              </a:ext>
            </a:extLst>
          </p:cNvPr>
          <p:cNvSpPr/>
          <p:nvPr/>
        </p:nvSpPr>
        <p:spPr>
          <a:xfrm>
            <a:off x="1190999" y="367073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Record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8F7B7-496F-C241-BC5C-B7861BFF00F0}"/>
              </a:ext>
            </a:extLst>
          </p:cNvPr>
          <p:cNvSpPr/>
          <p:nvPr/>
        </p:nvSpPr>
        <p:spPr>
          <a:xfrm>
            <a:off x="1190999" y="286493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3BD74-F959-7344-A3BB-2B367CA620F6}"/>
              </a:ext>
            </a:extLst>
          </p:cNvPr>
          <p:cNvSpPr txBox="1"/>
          <p:nvPr/>
        </p:nvSpPr>
        <p:spPr>
          <a:xfrm>
            <a:off x="4319752" y="3059668"/>
            <a:ext cx="481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messages, Application data, TLS alerts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06D11-FD19-AE49-B69C-2475CE781FE7}"/>
              </a:ext>
            </a:extLst>
          </p:cNvPr>
          <p:cNvSpPr txBox="1"/>
          <p:nvPr/>
        </p:nvSpPr>
        <p:spPr>
          <a:xfrm>
            <a:off x="4319752" y="3862123"/>
            <a:ext cx="324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Applies cryptographic protection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1E277-4BBC-FC4E-8BD5-4EE8671E84EA}"/>
              </a:ext>
            </a:extLst>
          </p:cNvPr>
          <p:cNvSpPr txBox="1"/>
          <p:nvPr/>
        </p:nvSpPr>
        <p:spPr>
          <a:xfrm>
            <a:off x="4319752" y="4667921"/>
            <a:ext cx="185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Reliable transport</a:t>
            </a:r>
          </a:p>
        </p:txBody>
      </p:sp>
    </p:spTree>
    <p:extLst>
      <p:ext uri="{BB962C8B-B14F-4D97-AF65-F5344CB8AC3E}">
        <p14:creationId xmlns:p14="http://schemas.microsoft.com/office/powerpoint/2010/main" val="249851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QUIC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504749" y="3900666"/>
            <a:ext cx="5958131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1504749" y="305010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AB545-8F2D-E84F-93BA-57489FD65203}"/>
              </a:ext>
            </a:extLst>
          </p:cNvPr>
          <p:cNvSpPr/>
          <p:nvPr/>
        </p:nvSpPr>
        <p:spPr>
          <a:xfrm>
            <a:off x="4525588" y="3426161"/>
            <a:ext cx="2937292" cy="373213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Data</a:t>
            </a:r>
          </a:p>
        </p:txBody>
      </p:sp>
    </p:spTree>
    <p:extLst>
      <p:ext uri="{BB962C8B-B14F-4D97-AF65-F5344CB8AC3E}">
        <p14:creationId xmlns:p14="http://schemas.microsoft.com/office/powerpoint/2010/main" val="76503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TLS: QUIC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504749" y="3900666"/>
            <a:ext cx="5958131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1504749" y="3050109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AB545-8F2D-E84F-93BA-57489FD65203}"/>
              </a:ext>
            </a:extLst>
          </p:cNvPr>
          <p:cNvSpPr/>
          <p:nvPr/>
        </p:nvSpPr>
        <p:spPr>
          <a:xfrm>
            <a:off x="4525588" y="3426161"/>
            <a:ext cx="2937292" cy="373213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A8C81-6048-E747-A60C-8FDC213EC42E}"/>
              </a:ext>
            </a:extLst>
          </p:cNvPr>
          <p:cNvSpPr txBox="1"/>
          <p:nvPr/>
        </p:nvSpPr>
        <p:spPr>
          <a:xfrm>
            <a:off x="7462880" y="4356451"/>
            <a:ext cx="397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Supplies both packet protection and reliable transport</a:t>
            </a:r>
          </a:p>
        </p:txBody>
      </p:sp>
    </p:spTree>
    <p:extLst>
      <p:ext uri="{BB962C8B-B14F-4D97-AF65-F5344CB8AC3E}">
        <p14:creationId xmlns:p14="http://schemas.microsoft.com/office/powerpoint/2010/main" val="259590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</p:spTree>
    <p:extLst>
      <p:ext uri="{BB962C8B-B14F-4D97-AF65-F5344CB8AC3E}">
        <p14:creationId xmlns:p14="http://schemas.microsoft.com/office/powerpoint/2010/main" val="321064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</p:spTree>
    <p:extLst>
      <p:ext uri="{BB962C8B-B14F-4D97-AF65-F5344CB8AC3E}">
        <p14:creationId xmlns:p14="http://schemas.microsoft.com/office/powerpoint/2010/main" val="424570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</p:spTree>
    <p:extLst>
      <p:ext uri="{BB962C8B-B14F-4D97-AF65-F5344CB8AC3E}">
        <p14:creationId xmlns:p14="http://schemas.microsoft.com/office/powerpoint/2010/main" val="251532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2C367-C73B-0A40-BCB4-EF64C1C1EB68}"/>
              </a:ext>
            </a:extLst>
          </p:cNvPr>
          <p:cNvSpPr txBox="1"/>
          <p:nvPr/>
        </p:nvSpPr>
        <p:spPr>
          <a:xfrm>
            <a:off x="7164988" y="5013788"/>
            <a:ext cx="476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 between how handshake is performed and how the keys are used</a:t>
            </a:r>
          </a:p>
        </p:txBody>
      </p:sp>
    </p:spTree>
    <p:extLst>
      <p:ext uri="{BB962C8B-B14F-4D97-AF65-F5344CB8AC3E}">
        <p14:creationId xmlns:p14="http://schemas.microsoft.com/office/powerpoint/2010/main" val="32703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281746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2C367-C73B-0A40-BCB4-EF64C1C1EB68}"/>
              </a:ext>
            </a:extLst>
          </p:cNvPr>
          <p:cNvSpPr txBox="1"/>
          <p:nvPr/>
        </p:nvSpPr>
        <p:spPr>
          <a:xfrm>
            <a:off x="7164988" y="5013788"/>
            <a:ext cx="476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 between how handshake is performed and how the keys are used</a:t>
            </a:r>
          </a:p>
        </p:txBody>
      </p:sp>
    </p:spTree>
    <p:extLst>
      <p:ext uri="{BB962C8B-B14F-4D97-AF65-F5344CB8AC3E}">
        <p14:creationId xmlns:p14="http://schemas.microsoft.com/office/powerpoint/2010/main" val="87399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</p:spTree>
    <p:extLst>
      <p:ext uri="{BB962C8B-B14F-4D97-AF65-F5344CB8AC3E}">
        <p14:creationId xmlns:p14="http://schemas.microsoft.com/office/powerpoint/2010/main" val="364841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C695-015F-6546-A4FF-4908F470049B}"/>
              </a:ext>
            </a:extLst>
          </p:cNvPr>
          <p:cNvSpPr txBox="1"/>
          <p:nvPr/>
        </p:nvSpPr>
        <p:spPr>
          <a:xfrm>
            <a:off x="6955399" y="4214001"/>
            <a:ext cx="439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Specifications focus on TLS 1.3 limits advantages of modularity</a:t>
            </a:r>
          </a:p>
        </p:txBody>
      </p:sp>
    </p:spTree>
    <p:extLst>
      <p:ext uri="{BB962C8B-B14F-4D97-AF65-F5344CB8AC3E}">
        <p14:creationId xmlns:p14="http://schemas.microsoft.com/office/powerpoint/2010/main" val="271326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C695-015F-6546-A4FF-4908F470049B}"/>
              </a:ext>
            </a:extLst>
          </p:cNvPr>
          <p:cNvSpPr txBox="1"/>
          <p:nvPr/>
        </p:nvSpPr>
        <p:spPr>
          <a:xfrm>
            <a:off x="6955399" y="4214001"/>
            <a:ext cx="439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Specifications focus on TLS 1.3 limits advantages of modularity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97EEF-2D6B-014F-AD50-855C582F59A2}"/>
              </a:ext>
            </a:extLst>
          </p:cNvPr>
          <p:cNvSpPr txBox="1"/>
          <p:nvPr/>
        </p:nvSpPr>
        <p:spPr>
          <a:xfrm>
            <a:off x="7199865" y="4871196"/>
            <a:ext cx="390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Avoiding complexity when not needed</a:t>
            </a:r>
          </a:p>
        </p:txBody>
      </p:sp>
    </p:spTree>
    <p:extLst>
      <p:ext uri="{BB962C8B-B14F-4D97-AF65-F5344CB8AC3E}">
        <p14:creationId xmlns:p14="http://schemas.microsoft.com/office/powerpoint/2010/main" val="342223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C695-015F-6546-A4FF-4908F470049B}"/>
              </a:ext>
            </a:extLst>
          </p:cNvPr>
          <p:cNvSpPr txBox="1"/>
          <p:nvPr/>
        </p:nvSpPr>
        <p:spPr>
          <a:xfrm>
            <a:off x="6955399" y="4214001"/>
            <a:ext cx="439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Specifications focus on TLS 1.3 limits advantages of modularity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97EEF-2D6B-014F-AD50-855C582F59A2}"/>
              </a:ext>
            </a:extLst>
          </p:cNvPr>
          <p:cNvSpPr txBox="1"/>
          <p:nvPr/>
        </p:nvSpPr>
        <p:spPr>
          <a:xfrm>
            <a:off x="7199865" y="4871196"/>
            <a:ext cx="390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Avoiding complexity when not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BC4CD-5135-1348-AA5A-27ADA54A3B35}"/>
              </a:ext>
            </a:extLst>
          </p:cNvPr>
          <p:cNvSpPr txBox="1"/>
          <p:nvPr/>
        </p:nvSpPr>
        <p:spPr>
          <a:xfrm>
            <a:off x="7199865" y="5240528"/>
            <a:ext cx="508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Swapping in new protocols with full security proofs</a:t>
            </a:r>
          </a:p>
        </p:txBody>
      </p:sp>
    </p:spTree>
    <p:extLst>
      <p:ext uri="{BB962C8B-B14F-4D97-AF65-F5344CB8AC3E}">
        <p14:creationId xmlns:p14="http://schemas.microsoft.com/office/powerpoint/2010/main" val="224015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C695-015F-6546-A4FF-4908F470049B}"/>
              </a:ext>
            </a:extLst>
          </p:cNvPr>
          <p:cNvSpPr txBox="1"/>
          <p:nvPr/>
        </p:nvSpPr>
        <p:spPr>
          <a:xfrm>
            <a:off x="6955399" y="4214001"/>
            <a:ext cx="439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Specifications focus on TLS 1.3 limits advantages of modularity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97EEF-2D6B-014F-AD50-855C582F59A2}"/>
              </a:ext>
            </a:extLst>
          </p:cNvPr>
          <p:cNvSpPr txBox="1"/>
          <p:nvPr/>
        </p:nvSpPr>
        <p:spPr>
          <a:xfrm>
            <a:off x="7199865" y="4871196"/>
            <a:ext cx="390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Avoiding complexity when not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BC4CD-5135-1348-AA5A-27ADA54A3B35}"/>
              </a:ext>
            </a:extLst>
          </p:cNvPr>
          <p:cNvSpPr txBox="1"/>
          <p:nvPr/>
        </p:nvSpPr>
        <p:spPr>
          <a:xfrm>
            <a:off x="7199865" y="5240528"/>
            <a:ext cx="508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Swapping in new protocols with full security proofs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835DB-FB2C-1D49-A2F6-1A050E8A75C0}"/>
              </a:ext>
            </a:extLst>
          </p:cNvPr>
          <p:cNvSpPr txBox="1"/>
          <p:nvPr/>
        </p:nvSpPr>
        <p:spPr>
          <a:xfrm>
            <a:off x="7199864" y="5607769"/>
            <a:ext cx="35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Legacy support not always needed</a:t>
            </a:r>
          </a:p>
        </p:txBody>
      </p:sp>
    </p:spTree>
    <p:extLst>
      <p:ext uri="{BB962C8B-B14F-4D97-AF65-F5344CB8AC3E}">
        <p14:creationId xmlns:p14="http://schemas.microsoft.com/office/powerpoint/2010/main" val="337743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B2E36-E1C3-964B-A11A-F9CDDDD6862F}"/>
              </a:ext>
            </a:extLst>
          </p:cNvPr>
          <p:cNvCxnSpPr/>
          <p:nvPr/>
        </p:nvCxnSpPr>
        <p:spPr>
          <a:xfrm>
            <a:off x="6096000" y="1690688"/>
            <a:ext cx="0" cy="482424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Modularity?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BECAD-0B6D-7841-8995-9A2BA19EB0F5}"/>
              </a:ext>
            </a:extLst>
          </p:cNvPr>
          <p:cNvSpPr/>
          <p:nvPr/>
        </p:nvSpPr>
        <p:spPr>
          <a:xfrm>
            <a:off x="1351464" y="2023594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7F589-922F-9C48-9B74-AD3385629907}"/>
              </a:ext>
            </a:extLst>
          </p:cNvPr>
          <p:cNvSpPr/>
          <p:nvPr/>
        </p:nvSpPr>
        <p:spPr>
          <a:xfrm>
            <a:off x="7800445" y="2426493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 Handshake/Alerts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BA3A58-68B3-7E40-8E5C-F7B9A7D643E8}"/>
              </a:ext>
            </a:extLst>
          </p:cNvPr>
          <p:cNvSpPr/>
          <p:nvPr/>
        </p:nvSpPr>
        <p:spPr>
          <a:xfrm>
            <a:off x="4578407" y="2323191"/>
            <a:ext cx="2932386" cy="95870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 keys from handshake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82CD6-4571-174C-8F42-46F65EB29CA2}"/>
              </a:ext>
            </a:extLst>
          </p:cNvPr>
          <p:cNvSpPr/>
          <p:nvPr/>
        </p:nvSpPr>
        <p:spPr>
          <a:xfrm>
            <a:off x="1351464" y="5013788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Packet Protector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7C181-CB4E-5D40-AA42-C6DE2E8DDBD0}"/>
              </a:ext>
            </a:extLst>
          </p:cNvPr>
          <p:cNvCxnSpPr/>
          <p:nvPr/>
        </p:nvCxnSpPr>
        <p:spPr>
          <a:xfrm>
            <a:off x="3720662" y="3710152"/>
            <a:ext cx="0" cy="111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7BB3BF-DF14-B34E-9AB1-F3A37044FC47}"/>
              </a:ext>
            </a:extLst>
          </p:cNvPr>
          <p:cNvCxnSpPr/>
          <p:nvPr/>
        </p:nvCxnSpPr>
        <p:spPr>
          <a:xfrm flipV="1">
            <a:off x="1902372" y="3678621"/>
            <a:ext cx="0" cy="115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D8B09-0FF6-B743-A08C-2D722E5B85BB}"/>
              </a:ext>
            </a:extLst>
          </p:cNvPr>
          <p:cNvSpPr txBox="1"/>
          <p:nvPr/>
        </p:nvSpPr>
        <p:spPr>
          <a:xfrm>
            <a:off x="2005047" y="3949522"/>
            <a:ext cx="163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keys to </a:t>
            </a:r>
          </a:p>
          <a:p>
            <a:pPr algn="ctr"/>
            <a:r>
              <a:rPr lang="en-US" dirty="0"/>
              <a:t>protect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C695-015F-6546-A4FF-4908F470049B}"/>
              </a:ext>
            </a:extLst>
          </p:cNvPr>
          <p:cNvSpPr txBox="1"/>
          <p:nvPr/>
        </p:nvSpPr>
        <p:spPr>
          <a:xfrm>
            <a:off x="6955399" y="4214001"/>
            <a:ext cx="439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Specifications focus on TLS 1.3 limits advantages of modularity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97EEF-2D6B-014F-AD50-855C582F59A2}"/>
              </a:ext>
            </a:extLst>
          </p:cNvPr>
          <p:cNvSpPr txBox="1"/>
          <p:nvPr/>
        </p:nvSpPr>
        <p:spPr>
          <a:xfrm>
            <a:off x="7199865" y="4871196"/>
            <a:ext cx="390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Avoiding complexity when not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BC4CD-5135-1348-AA5A-27ADA54A3B35}"/>
              </a:ext>
            </a:extLst>
          </p:cNvPr>
          <p:cNvSpPr txBox="1"/>
          <p:nvPr/>
        </p:nvSpPr>
        <p:spPr>
          <a:xfrm>
            <a:off x="7199865" y="5240528"/>
            <a:ext cx="508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Swapping in new protocols with full security proofs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835DB-FB2C-1D49-A2F6-1A050E8A75C0}"/>
              </a:ext>
            </a:extLst>
          </p:cNvPr>
          <p:cNvSpPr txBox="1"/>
          <p:nvPr/>
        </p:nvSpPr>
        <p:spPr>
          <a:xfrm>
            <a:off x="7199864" y="5607769"/>
            <a:ext cx="35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 Legacy support not always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B4775-CF88-BC47-A8B9-65B4FC7C5528}"/>
              </a:ext>
            </a:extLst>
          </p:cNvPr>
          <p:cNvSpPr txBox="1"/>
          <p:nvPr/>
        </p:nvSpPr>
        <p:spPr>
          <a:xfrm>
            <a:off x="6779172" y="6078207"/>
            <a:ext cx="541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addition, TLS implementations need significant modification before integrating with QUIC</a:t>
            </a:r>
          </a:p>
        </p:txBody>
      </p:sp>
    </p:spTree>
    <p:extLst>
      <p:ext uri="{BB962C8B-B14F-4D97-AF65-F5344CB8AC3E}">
        <p14:creationId xmlns:p14="http://schemas.microsoft.com/office/powerpoint/2010/main" val="1090038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76BA-0780-534B-9294-C94C52B2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Are there circumstances we can do better than TLS 1.3?</a:t>
            </a:r>
          </a:p>
        </p:txBody>
      </p:sp>
    </p:spTree>
    <p:extLst>
      <p:ext uri="{BB962C8B-B14F-4D97-AF65-F5344CB8AC3E}">
        <p14:creationId xmlns:p14="http://schemas.microsoft.com/office/powerpoint/2010/main" val="345480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4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68EDF-9C73-794C-977F-F587A4E8E858}"/>
              </a:ext>
            </a:extLst>
          </p:cNvPr>
          <p:cNvSpPr txBox="1"/>
          <p:nvPr/>
        </p:nvSpPr>
        <p:spPr>
          <a:xfrm>
            <a:off x="8050924" y="2766266"/>
            <a:ext cx="211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Streams</a:t>
            </a:r>
          </a:p>
        </p:txBody>
      </p:sp>
    </p:spTree>
    <p:extLst>
      <p:ext uri="{BB962C8B-B14F-4D97-AF65-F5344CB8AC3E}">
        <p14:creationId xmlns:p14="http://schemas.microsoft.com/office/powerpoint/2010/main" val="3156769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protocols can vary in their guarantees and complexity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1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protocols can vary in their guarantees and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once a protocol is selected, the handshake proceeds in a straightforward fashion</a:t>
            </a:r>
          </a:p>
        </p:txBody>
      </p:sp>
    </p:spTree>
    <p:extLst>
      <p:ext uri="{BB962C8B-B14F-4D97-AF65-F5344CB8AC3E}">
        <p14:creationId xmlns:p14="http://schemas.microsoft.com/office/powerpoint/2010/main" val="2519856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23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B3973F-813A-3449-A36C-389DDE894253}"/>
              </a:ext>
            </a:extLst>
          </p:cNvPr>
          <p:cNvSpPr/>
          <p:nvPr/>
        </p:nvSpPr>
        <p:spPr>
          <a:xfrm>
            <a:off x="1050318" y="354744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063335" y="454423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2D9A6-D2D5-5D46-AC97-676AFF6B42ED}"/>
              </a:ext>
            </a:extLst>
          </p:cNvPr>
          <p:cNvSpPr/>
          <p:nvPr/>
        </p:nvSpPr>
        <p:spPr>
          <a:xfrm>
            <a:off x="2586676" y="3547440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2586677" y="4544233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9543C-4377-1D4E-A856-420CCFA97DFF}"/>
              </a:ext>
            </a:extLst>
          </p:cNvPr>
          <p:cNvSpPr txBox="1"/>
          <p:nvPr/>
        </p:nvSpPr>
        <p:spPr>
          <a:xfrm>
            <a:off x="1198606" y="5705595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Key Tokens</a:t>
            </a:r>
          </a:p>
        </p:txBody>
      </p:sp>
    </p:spTree>
    <p:extLst>
      <p:ext uri="{BB962C8B-B14F-4D97-AF65-F5344CB8AC3E}">
        <p14:creationId xmlns:p14="http://schemas.microsoft.com/office/powerpoint/2010/main" val="4096641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B3973F-813A-3449-A36C-389DDE894253}"/>
              </a:ext>
            </a:extLst>
          </p:cNvPr>
          <p:cNvSpPr/>
          <p:nvPr/>
        </p:nvSpPr>
        <p:spPr>
          <a:xfrm>
            <a:off x="1050318" y="354744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063335" y="454423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2D9A6-D2D5-5D46-AC97-676AFF6B42ED}"/>
              </a:ext>
            </a:extLst>
          </p:cNvPr>
          <p:cNvSpPr/>
          <p:nvPr/>
        </p:nvSpPr>
        <p:spPr>
          <a:xfrm>
            <a:off x="2586676" y="3547440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2586677" y="4544233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C6EE8-26A3-B745-B9A7-11DF453ACD86}"/>
              </a:ext>
            </a:extLst>
          </p:cNvPr>
          <p:cNvGrpSpPr/>
          <p:nvPr/>
        </p:nvGrpSpPr>
        <p:grpSpPr>
          <a:xfrm rot="10800000">
            <a:off x="7887726" y="3444351"/>
            <a:ext cx="642551" cy="607130"/>
            <a:chOff x="5585254" y="3793524"/>
            <a:chExt cx="642551" cy="607130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524DCA25-8D1A-9B46-ADFD-FC22D94C82CD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A49DF418-873F-B946-B4EB-1E4012FC914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460B1A-E94D-AF42-BC24-36752CF88CD9}"/>
              </a:ext>
            </a:extLst>
          </p:cNvPr>
          <p:cNvGrpSpPr/>
          <p:nvPr/>
        </p:nvGrpSpPr>
        <p:grpSpPr>
          <a:xfrm rot="10800000">
            <a:off x="9461154" y="3444351"/>
            <a:ext cx="642551" cy="607130"/>
            <a:chOff x="5585254" y="3793524"/>
            <a:chExt cx="642551" cy="607130"/>
          </a:xfrm>
        </p:grpSpPr>
        <p:sp>
          <p:nvSpPr>
            <p:cNvPr id="12" name="Pie 11">
              <a:extLst>
                <a:ext uri="{FF2B5EF4-FFF2-40B4-BE49-F238E27FC236}">
                  <a16:creationId xmlns:a16="http://schemas.microsoft.com/office/drawing/2014/main" id="{1287E23C-09E5-6D4E-93DF-F943BD16F84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15EFB8E2-3EAA-A244-B32C-43E67EBE02B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F27B2C-39E9-E741-A1E6-12E4CB476B89}"/>
              </a:ext>
            </a:extLst>
          </p:cNvPr>
          <p:cNvGrpSpPr/>
          <p:nvPr/>
        </p:nvGrpSpPr>
        <p:grpSpPr>
          <a:xfrm rot="10800000">
            <a:off x="7874708" y="4431474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EBAAB81A-4CD1-E743-AA63-839288D082C5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A0119214-C3F0-1C47-A2F1-9EB50F721CA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F06B8-A124-B14C-B2BA-636C23660578}"/>
              </a:ext>
            </a:extLst>
          </p:cNvPr>
          <p:cNvGrpSpPr/>
          <p:nvPr/>
        </p:nvGrpSpPr>
        <p:grpSpPr>
          <a:xfrm rot="10800000" flipH="1">
            <a:off x="9461154" y="4431472"/>
            <a:ext cx="662498" cy="631730"/>
            <a:chOff x="5585254" y="3793524"/>
            <a:chExt cx="642551" cy="607130"/>
          </a:xfrm>
        </p:grpSpPr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66B94EC0-73C0-8E49-BB4D-86BF0B93E614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Pie 18">
              <a:extLst>
                <a:ext uri="{FF2B5EF4-FFF2-40B4-BE49-F238E27FC236}">
                  <a16:creationId xmlns:a16="http://schemas.microsoft.com/office/drawing/2014/main" id="{1E7C280A-9F1A-D64E-A59D-42BF49E811F3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E9543C-4377-1D4E-A856-420CCFA97DFF}"/>
              </a:ext>
            </a:extLst>
          </p:cNvPr>
          <p:cNvSpPr txBox="1"/>
          <p:nvPr/>
        </p:nvSpPr>
        <p:spPr>
          <a:xfrm>
            <a:off x="1198606" y="5705595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Key Tokens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BA9A6-D690-FA47-BBA6-45879FAA6655}"/>
              </a:ext>
            </a:extLst>
          </p:cNvPr>
          <p:cNvSpPr txBox="1"/>
          <p:nvPr/>
        </p:nvSpPr>
        <p:spPr>
          <a:xfrm>
            <a:off x="8543293" y="5705595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 Tokens</a:t>
            </a:r>
          </a:p>
        </p:txBody>
      </p:sp>
    </p:spTree>
    <p:extLst>
      <p:ext uri="{BB962C8B-B14F-4D97-AF65-F5344CB8AC3E}">
        <p14:creationId xmlns:p14="http://schemas.microsoft.com/office/powerpoint/2010/main" val="158761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4846937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4846937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F27B2C-39E9-E741-A1E6-12E4CB476B89}"/>
              </a:ext>
            </a:extLst>
          </p:cNvPr>
          <p:cNvGrpSpPr/>
          <p:nvPr/>
        </p:nvGrpSpPr>
        <p:grpSpPr>
          <a:xfrm rot="10800000">
            <a:off x="5761707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EBAAB81A-4CD1-E743-AA63-839288D082C5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A0119214-C3F0-1C47-A2F1-9EB50F721CA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3805881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15F5F7A-0A06-BB45-BA12-1FE2BFB5EB70}"/>
              </a:ext>
            </a:extLst>
          </p:cNvPr>
          <p:cNvSpPr/>
          <p:nvPr/>
        </p:nvSpPr>
        <p:spPr>
          <a:xfrm rot="10800000">
            <a:off x="3796244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2BE9A6-2762-7D4B-9E19-96614CB0B52A}"/>
              </a:ext>
            </a:extLst>
          </p:cNvPr>
          <p:cNvSpPr/>
          <p:nvPr/>
        </p:nvSpPr>
        <p:spPr>
          <a:xfrm>
            <a:off x="5761706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054A7B-4A1E-3949-B4EB-6CFEAACD253F}"/>
              </a:ext>
            </a:extLst>
          </p:cNvPr>
          <p:cNvSpPr/>
          <p:nvPr/>
        </p:nvSpPr>
        <p:spPr>
          <a:xfrm>
            <a:off x="6710086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154141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3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cleartext</a:t>
            </a:r>
            <a:r>
              <a:rPr lang="en-US" b="1" dirty="0"/>
              <a:t> payload is also sent over</a:t>
            </a:r>
          </a:p>
        </p:txBody>
      </p:sp>
    </p:spTree>
    <p:extLst>
      <p:ext uri="{BB962C8B-B14F-4D97-AF65-F5344CB8AC3E}">
        <p14:creationId xmlns:p14="http://schemas.microsoft.com/office/powerpoint/2010/main" val="151597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7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DHKE is performed using these keys to obtain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743F1-C049-A640-86F5-24EF027D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55495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68EDF-9C73-794C-977F-F587A4E8E858}"/>
              </a:ext>
            </a:extLst>
          </p:cNvPr>
          <p:cNvSpPr txBox="1"/>
          <p:nvPr/>
        </p:nvSpPr>
        <p:spPr>
          <a:xfrm>
            <a:off x="8050924" y="2766266"/>
            <a:ext cx="211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Streams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3988D-27B7-F449-A8ED-8C961047815F}"/>
              </a:ext>
            </a:extLst>
          </p:cNvPr>
          <p:cNvSpPr txBox="1"/>
          <p:nvPr/>
        </p:nvSpPr>
        <p:spPr>
          <a:xfrm>
            <a:off x="8050924" y="343162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52996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DHKE is performed using these keys to obtain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7C4AE8-AC2A-964A-BCB2-EF1487B2F056}"/>
              </a:ext>
            </a:extLst>
          </p:cNvPr>
          <p:cNvSpPr/>
          <p:nvPr/>
        </p:nvSpPr>
        <p:spPr>
          <a:xfrm>
            <a:off x="3752042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1AD55-25EB-BB4C-B163-878B62B4D3AD}"/>
              </a:ext>
            </a:extLst>
          </p:cNvPr>
          <p:cNvSpPr txBox="1"/>
          <p:nvPr/>
        </p:nvSpPr>
        <p:spPr>
          <a:xfrm>
            <a:off x="6096000" y="4769250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Responder sends payload encrypted under a derived key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2BCC88-211F-D74C-8D9B-4894515F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65128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3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Noise does additional processing to mix all handshake data into the derived key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DHKE is performed using these keys to obtain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7C4AE8-AC2A-964A-BCB2-EF1487B2F056}"/>
              </a:ext>
            </a:extLst>
          </p:cNvPr>
          <p:cNvSpPr/>
          <p:nvPr/>
        </p:nvSpPr>
        <p:spPr>
          <a:xfrm>
            <a:off x="3752042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1AD55-25EB-BB4C-B163-878B62B4D3AD}"/>
              </a:ext>
            </a:extLst>
          </p:cNvPr>
          <p:cNvSpPr txBox="1"/>
          <p:nvPr/>
        </p:nvSpPr>
        <p:spPr>
          <a:xfrm>
            <a:off x="6096000" y="4769250"/>
            <a:ext cx="551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payload encrypted under a derived key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2BCC88-211F-D74C-8D9B-4894515F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65128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1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0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endParaRPr lang="en-US" dirty="0"/>
          </a:p>
          <a:p>
            <a:r>
              <a:rPr lang="en-US" dirty="0"/>
              <a:t>Noise is generally implemented as a “build your own protocol” library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01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endParaRPr lang="en-US" dirty="0"/>
          </a:p>
          <a:p>
            <a:r>
              <a:rPr lang="en-US" dirty="0"/>
              <a:t>Noise is generally implemented as a “build your own protocol” library</a:t>
            </a:r>
          </a:p>
          <a:p>
            <a:endParaRPr lang="en-US" dirty="0"/>
          </a:p>
          <a:p>
            <a:r>
              <a:rPr lang="en-US" dirty="0"/>
              <a:t>Noise lacks cryptographic agility</a:t>
            </a:r>
          </a:p>
        </p:txBody>
      </p:sp>
    </p:spTree>
    <p:extLst>
      <p:ext uri="{BB962C8B-B14F-4D97-AF65-F5344CB8AC3E}">
        <p14:creationId xmlns:p14="http://schemas.microsoft.com/office/powerpoint/2010/main" val="328012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4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6914-F57D-4A44-AF8C-5BBB72CF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63" y="2657172"/>
            <a:ext cx="907184" cy="83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6EAB-5AEE-7A4F-942F-564CC71B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04" y="2657172"/>
            <a:ext cx="907184" cy="83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B0DBD-7CBD-8343-B8A1-393B2454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45" y="2657172"/>
            <a:ext cx="907184" cy="8398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9D7E355-2BE2-6C41-9717-DA9AF67DFC31}"/>
              </a:ext>
            </a:extLst>
          </p:cNvPr>
          <p:cNvSpPr/>
          <p:nvPr/>
        </p:nvSpPr>
        <p:spPr>
          <a:xfrm>
            <a:off x="3729233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3921D0C-E6A2-5E40-B48D-5C7FF1B313B8}"/>
              </a:ext>
            </a:extLst>
          </p:cNvPr>
          <p:cNvSpPr/>
          <p:nvPr/>
        </p:nvSpPr>
        <p:spPr>
          <a:xfrm>
            <a:off x="6232350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8AB80-EFC8-5644-B39D-573492F273B9}"/>
              </a:ext>
            </a:extLst>
          </p:cNvPr>
          <p:cNvSpPr txBox="1"/>
          <p:nvPr/>
        </p:nvSpPr>
        <p:spPr>
          <a:xfrm>
            <a:off x="7509559" y="3631962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27A6C-CC43-EF4D-8BB0-DAFA82DD3157}"/>
              </a:ext>
            </a:extLst>
          </p:cNvPr>
          <p:cNvSpPr txBox="1"/>
          <p:nvPr/>
        </p:nvSpPr>
        <p:spPr>
          <a:xfrm>
            <a:off x="4776759" y="3631962"/>
            <a:ext cx="145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FA159-FDDF-EA46-8658-C919C54279E8}"/>
              </a:ext>
            </a:extLst>
          </p:cNvPr>
          <p:cNvSpPr txBox="1"/>
          <p:nvPr/>
        </p:nvSpPr>
        <p:spPr>
          <a:xfrm>
            <a:off x="2680825" y="3631962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9075A-0D98-FB4A-B6A5-CF83538A426F}"/>
              </a:ext>
            </a:extLst>
          </p:cNvPr>
          <p:cNvSpPr txBox="1"/>
          <p:nvPr/>
        </p:nvSpPr>
        <p:spPr>
          <a:xfrm>
            <a:off x="4559642" y="4196766"/>
            <a:ext cx="244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Chain of Trust</a:t>
            </a:r>
          </a:p>
        </p:txBody>
      </p:sp>
    </p:spTree>
    <p:extLst>
      <p:ext uri="{BB962C8B-B14F-4D97-AF65-F5344CB8AC3E}">
        <p14:creationId xmlns:p14="http://schemas.microsoft.com/office/powerpoint/2010/main" val="509127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this is not necessary in a centrally managed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6914-F57D-4A44-AF8C-5BBB72CF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63" y="2657172"/>
            <a:ext cx="907184" cy="83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6EAB-5AEE-7A4F-942F-564CC71B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04" y="2657172"/>
            <a:ext cx="907184" cy="83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B0DBD-7CBD-8343-B8A1-393B2454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45" y="2657172"/>
            <a:ext cx="907184" cy="8398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9D7E355-2BE2-6C41-9717-DA9AF67DFC31}"/>
              </a:ext>
            </a:extLst>
          </p:cNvPr>
          <p:cNvSpPr/>
          <p:nvPr/>
        </p:nvSpPr>
        <p:spPr>
          <a:xfrm>
            <a:off x="3729233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3921D0C-E6A2-5E40-B48D-5C7FF1B313B8}"/>
              </a:ext>
            </a:extLst>
          </p:cNvPr>
          <p:cNvSpPr/>
          <p:nvPr/>
        </p:nvSpPr>
        <p:spPr>
          <a:xfrm>
            <a:off x="6232350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8AB80-EFC8-5644-B39D-573492F273B9}"/>
              </a:ext>
            </a:extLst>
          </p:cNvPr>
          <p:cNvSpPr txBox="1"/>
          <p:nvPr/>
        </p:nvSpPr>
        <p:spPr>
          <a:xfrm>
            <a:off x="7509559" y="3631962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27A6C-CC43-EF4D-8BB0-DAFA82DD3157}"/>
              </a:ext>
            </a:extLst>
          </p:cNvPr>
          <p:cNvSpPr txBox="1"/>
          <p:nvPr/>
        </p:nvSpPr>
        <p:spPr>
          <a:xfrm>
            <a:off x="4776759" y="3631962"/>
            <a:ext cx="145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FA159-FDDF-EA46-8658-C919C54279E8}"/>
              </a:ext>
            </a:extLst>
          </p:cNvPr>
          <p:cNvSpPr txBox="1"/>
          <p:nvPr/>
        </p:nvSpPr>
        <p:spPr>
          <a:xfrm>
            <a:off x="2680825" y="3631962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9075A-0D98-FB4A-B6A5-CF83538A426F}"/>
              </a:ext>
            </a:extLst>
          </p:cNvPr>
          <p:cNvSpPr txBox="1"/>
          <p:nvPr/>
        </p:nvSpPr>
        <p:spPr>
          <a:xfrm>
            <a:off x="4559642" y="4196766"/>
            <a:ext cx="244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Chain of Trust</a:t>
            </a:r>
          </a:p>
        </p:txBody>
      </p:sp>
    </p:spTree>
    <p:extLst>
      <p:ext uri="{BB962C8B-B14F-4D97-AF65-F5344CB8AC3E}">
        <p14:creationId xmlns:p14="http://schemas.microsoft.com/office/powerpoint/2010/main" val="293273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68EDF-9C73-794C-977F-F587A4E8E858}"/>
              </a:ext>
            </a:extLst>
          </p:cNvPr>
          <p:cNvSpPr txBox="1"/>
          <p:nvPr/>
        </p:nvSpPr>
        <p:spPr>
          <a:xfrm>
            <a:off x="8050924" y="2766266"/>
            <a:ext cx="211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Streams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3988D-27B7-F449-A8ED-8C961047815F}"/>
              </a:ext>
            </a:extLst>
          </p:cNvPr>
          <p:cNvSpPr txBox="1"/>
          <p:nvPr/>
        </p:nvSpPr>
        <p:spPr>
          <a:xfrm>
            <a:off x="8050924" y="343162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C9994-D06B-D044-808C-B15B1850886E}"/>
              </a:ext>
            </a:extLst>
          </p:cNvPr>
          <p:cNvSpPr txBox="1"/>
          <p:nvPr/>
        </p:nvSpPr>
        <p:spPr>
          <a:xfrm>
            <a:off x="8050924" y="4193196"/>
            <a:ext cx="115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Reliability </a:t>
            </a:r>
          </a:p>
        </p:txBody>
      </p:sp>
    </p:spTree>
    <p:extLst>
      <p:ext uri="{BB962C8B-B14F-4D97-AF65-F5344CB8AC3E}">
        <p14:creationId xmlns:p14="http://schemas.microsoft.com/office/powerpoint/2010/main" val="3778491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7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PSKs require many more keys, since every pair of endpoints must have its own unique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5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PSKs require many more keys, since every pair of endpoints must have its own unique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539FF4-D98D-004D-BF30-111E2AD7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9" y="5457567"/>
            <a:ext cx="302913" cy="242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C2B6A-E135-034B-A1C8-15CB3090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31" y="5206999"/>
            <a:ext cx="1469230" cy="743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095E79-781F-0144-952F-749CC5E2A8A6}"/>
              </a:ext>
            </a:extLst>
          </p:cNvPr>
          <p:cNvSpPr txBox="1"/>
          <p:nvPr/>
        </p:nvSpPr>
        <p:spPr>
          <a:xfrm>
            <a:off x="5207292" y="5393381"/>
            <a:ext cx="442784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057494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55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r>
              <a:rPr lang="en-US" dirty="0"/>
              <a:t>Peers are bootstrapped with keys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0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r>
              <a:rPr lang="en-US" dirty="0"/>
              <a:t>Peers are bootstrapped with keys</a:t>
            </a:r>
          </a:p>
          <a:p>
            <a:endParaRPr lang="en-US" dirty="0"/>
          </a:p>
          <a:p>
            <a:r>
              <a:rPr lang="en-US" dirty="0"/>
              <a:t>Public keys are managed by a trusted key management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3691513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914400" lvl="2" indent="0">
              <a:buNone/>
            </a:pPr>
            <a:r>
              <a:rPr lang="en-US" dirty="0"/>
              <a:t>ALPN data can be placed in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  <a:p>
            <a:pPr marL="914400" lvl="2" indent="0">
              <a:buNone/>
            </a:pPr>
            <a:r>
              <a:rPr lang="en-US" dirty="0"/>
              <a:t>Handled by QUIC address validation tokens</a:t>
            </a:r>
          </a:p>
        </p:txBody>
      </p:sp>
    </p:spTree>
    <p:extLst>
      <p:ext uri="{BB962C8B-B14F-4D97-AF65-F5344CB8AC3E}">
        <p14:creationId xmlns:p14="http://schemas.microsoft.com/office/powerpoint/2010/main" val="4281732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4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9CA5B-49FE-8D42-8FDA-550E5FD56730}"/>
              </a:ext>
            </a:extLst>
          </p:cNvPr>
          <p:cNvSpPr txBox="1"/>
          <p:nvPr/>
        </p:nvSpPr>
        <p:spPr>
          <a:xfrm>
            <a:off x="2130739" y="4377862"/>
            <a:ext cx="127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Ossification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D75AE2-CC49-EE44-96B5-D730ECCDC5DA}"/>
              </a:ext>
            </a:extLst>
          </p:cNvPr>
          <p:cNvCxnSpPr>
            <a:cxnSpLocks/>
          </p:cNvCxnSpPr>
          <p:nvPr/>
        </p:nvCxnSpPr>
        <p:spPr>
          <a:xfrm>
            <a:off x="3452458" y="4562528"/>
            <a:ext cx="116896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06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72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Optionally authenticates the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76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Optionally authenticates the client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Encrypts transport parameters</a:t>
            </a:r>
          </a:p>
        </p:txBody>
      </p:sp>
    </p:spTree>
    <p:extLst>
      <p:ext uri="{BB962C8B-B14F-4D97-AF65-F5344CB8AC3E}">
        <p14:creationId xmlns:p14="http://schemas.microsoft.com/office/powerpoint/2010/main" val="496415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011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Server shares static key in advance</a:t>
            </a:r>
          </a:p>
        </p:txBody>
      </p:sp>
    </p:spTree>
    <p:extLst>
      <p:ext uri="{BB962C8B-B14F-4D97-AF65-F5344CB8AC3E}">
        <p14:creationId xmlns:p14="http://schemas.microsoft.com/office/powerpoint/2010/main" val="5625817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 payload secured by client ephemeral and server static keys</a:t>
            </a:r>
          </a:p>
        </p:txBody>
      </p:sp>
    </p:spTree>
    <p:extLst>
      <p:ext uri="{BB962C8B-B14F-4D97-AF65-F5344CB8AC3E}">
        <p14:creationId xmlns:p14="http://schemas.microsoft.com/office/powerpoint/2010/main" val="26844525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payload secured by client ephemeral and server static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0F80A-E01F-EC40-897C-BDF43D929DF7}"/>
              </a:ext>
            </a:extLst>
          </p:cNvPr>
          <p:cNvSpPr txBox="1"/>
          <p:nvPr/>
        </p:nvSpPr>
        <p:spPr>
          <a:xfrm>
            <a:off x="1135093" y="4784467"/>
            <a:ext cx="48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Server payload secured by both parties ephemeral keys</a:t>
            </a:r>
          </a:p>
        </p:txBody>
      </p:sp>
    </p:spTree>
    <p:extLst>
      <p:ext uri="{BB962C8B-B14F-4D97-AF65-F5344CB8AC3E}">
        <p14:creationId xmlns:p14="http://schemas.microsoft.com/office/powerpoint/2010/main" val="868457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payload secured by client ephemeral and server static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0F80A-E01F-EC40-897C-BDF43D929DF7}"/>
              </a:ext>
            </a:extLst>
          </p:cNvPr>
          <p:cNvSpPr txBox="1"/>
          <p:nvPr/>
        </p:nvSpPr>
        <p:spPr>
          <a:xfrm>
            <a:off x="1135093" y="4784467"/>
            <a:ext cx="48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payload secured by both parties ephemeral keys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70E138-32EB-E849-8482-104D6CD093F9}"/>
              </a:ext>
            </a:extLst>
          </p:cNvPr>
          <p:cNvCxnSpPr/>
          <p:nvPr/>
        </p:nvCxnSpPr>
        <p:spPr>
          <a:xfrm flipH="1">
            <a:off x="9218141" y="2529120"/>
            <a:ext cx="568410" cy="10543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DA7189-86FD-BB4E-AD11-9F5C0557E0D0}"/>
              </a:ext>
            </a:extLst>
          </p:cNvPr>
          <p:cNvSpPr txBox="1"/>
          <p:nvPr/>
        </p:nvSpPr>
        <p:spPr>
          <a:xfrm>
            <a:off x="9389929" y="1507524"/>
            <a:ext cx="163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Disable client </a:t>
            </a:r>
            <a:r>
              <a:rPr lang="en-US" dirty="0" err="1"/>
              <a:t>auth</a:t>
            </a:r>
            <a:r>
              <a:rPr lang="en-US" dirty="0"/>
              <a:t> using Dummy Keys</a:t>
            </a:r>
          </a:p>
        </p:txBody>
      </p:sp>
    </p:spTree>
    <p:extLst>
      <p:ext uri="{BB962C8B-B14F-4D97-AF65-F5344CB8AC3E}">
        <p14:creationId xmlns:p14="http://schemas.microsoft.com/office/powerpoint/2010/main" val="2835718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91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7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QUIC way of doing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1768639" y="4992274"/>
            <a:ext cx="8475112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1768639" y="4149405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1768639" y="2537809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1768639" y="334360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A4BE7-8238-D74F-9F7D-02FE9D49F62B}"/>
              </a:ext>
            </a:extLst>
          </p:cNvPr>
          <p:cNvSpPr/>
          <p:nvPr/>
        </p:nvSpPr>
        <p:spPr>
          <a:xfrm>
            <a:off x="7306459" y="4613383"/>
            <a:ext cx="2937292" cy="2881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BD6F1-427B-C847-941C-37BE0AD8649A}"/>
              </a:ext>
            </a:extLst>
          </p:cNvPr>
          <p:cNvSpPr/>
          <p:nvPr/>
        </p:nvSpPr>
        <p:spPr>
          <a:xfrm>
            <a:off x="7306459" y="2537809"/>
            <a:ext cx="2937292" cy="373213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F8255-98FA-6041-8812-4F982FBB845E}"/>
              </a:ext>
            </a:extLst>
          </p:cNvPr>
          <p:cNvSpPr/>
          <p:nvPr/>
        </p:nvSpPr>
        <p:spPr>
          <a:xfrm>
            <a:off x="7306459" y="2977073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</p:spTree>
    <p:extLst>
      <p:ext uri="{BB962C8B-B14F-4D97-AF65-F5344CB8AC3E}">
        <p14:creationId xmlns:p14="http://schemas.microsoft.com/office/powerpoint/2010/main" val="18693044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lvl="1"/>
            <a:r>
              <a:rPr lang="en-US" dirty="0"/>
              <a:t>Supports more settings, but also may require a PKI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651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lvl="1"/>
            <a:r>
              <a:rPr lang="en-US" dirty="0"/>
              <a:t>Supports more settings, but also may require a PKI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XK Pattern also sends server static key beforehand, but is 3 rounds</a:t>
            </a:r>
          </a:p>
        </p:txBody>
      </p:sp>
    </p:spTree>
    <p:extLst>
      <p:ext uri="{BB962C8B-B14F-4D97-AF65-F5344CB8AC3E}">
        <p14:creationId xmlns:p14="http://schemas.microsoft.com/office/powerpoint/2010/main" val="2408754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198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</p:spTree>
    <p:extLst>
      <p:ext uri="{BB962C8B-B14F-4D97-AF65-F5344CB8AC3E}">
        <p14:creationId xmlns:p14="http://schemas.microsoft.com/office/powerpoint/2010/main" val="876029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</p:spTree>
    <p:extLst>
      <p:ext uri="{BB962C8B-B14F-4D97-AF65-F5344CB8AC3E}">
        <p14:creationId xmlns:p14="http://schemas.microsoft.com/office/powerpoint/2010/main" val="19118443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FB914E-E4DF-F247-8E71-41BBB78C94E8}"/>
              </a:ext>
            </a:extLst>
          </p:cNvPr>
          <p:cNvSpPr txBox="1"/>
          <p:nvPr/>
        </p:nvSpPr>
        <p:spPr>
          <a:xfrm>
            <a:off x="8666016" y="5141150"/>
            <a:ext cx="364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Weaker Security of first message</a:t>
            </a:r>
          </a:p>
        </p:txBody>
      </p:sp>
    </p:spTree>
    <p:extLst>
      <p:ext uri="{BB962C8B-B14F-4D97-AF65-F5344CB8AC3E}">
        <p14:creationId xmlns:p14="http://schemas.microsoft.com/office/powerpoint/2010/main" val="2947975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FB914E-E4DF-F247-8E71-41BBB78C94E8}"/>
              </a:ext>
            </a:extLst>
          </p:cNvPr>
          <p:cNvSpPr txBox="1"/>
          <p:nvPr/>
        </p:nvSpPr>
        <p:spPr>
          <a:xfrm>
            <a:off x="8666016" y="5141150"/>
            <a:ext cx="364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Weaker Security of first message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2EC3C-C70F-D740-B8B2-FEAED6B038D6}"/>
              </a:ext>
            </a:extLst>
          </p:cNvPr>
          <p:cNvSpPr txBox="1"/>
          <p:nvPr/>
        </p:nvSpPr>
        <p:spPr>
          <a:xfrm>
            <a:off x="2648233" y="6223396"/>
            <a:ext cx="684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Ultimately, we found network latency to be the most serious constraint</a:t>
            </a:r>
          </a:p>
        </p:txBody>
      </p:sp>
    </p:spTree>
    <p:extLst>
      <p:ext uri="{BB962C8B-B14F-4D97-AF65-F5344CB8AC3E}">
        <p14:creationId xmlns:p14="http://schemas.microsoft.com/office/powerpoint/2010/main" val="10022951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</p:spTree>
    <p:extLst>
      <p:ext uri="{BB962C8B-B14F-4D97-AF65-F5344CB8AC3E}">
        <p14:creationId xmlns:p14="http://schemas.microsoft.com/office/powerpoint/2010/main" val="30671352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</p:spTree>
    <p:extLst>
      <p:ext uri="{BB962C8B-B14F-4D97-AF65-F5344CB8AC3E}">
        <p14:creationId xmlns:p14="http://schemas.microsoft.com/office/powerpoint/2010/main" val="6092087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</p:spTree>
    <p:extLst>
      <p:ext uri="{BB962C8B-B14F-4D97-AF65-F5344CB8AC3E}">
        <p14:creationId xmlns:p14="http://schemas.microsoft.com/office/powerpoint/2010/main" val="174639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QUIC way of doing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1768639" y="4992274"/>
            <a:ext cx="8475112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1768639" y="4149405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1768639" y="2537809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1768639" y="334360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A4BE7-8238-D74F-9F7D-02FE9D49F62B}"/>
              </a:ext>
            </a:extLst>
          </p:cNvPr>
          <p:cNvSpPr/>
          <p:nvPr/>
        </p:nvSpPr>
        <p:spPr>
          <a:xfrm>
            <a:off x="7306459" y="4613383"/>
            <a:ext cx="2937292" cy="2881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BD6F1-427B-C847-941C-37BE0AD8649A}"/>
              </a:ext>
            </a:extLst>
          </p:cNvPr>
          <p:cNvSpPr/>
          <p:nvPr/>
        </p:nvSpPr>
        <p:spPr>
          <a:xfrm>
            <a:off x="7306459" y="2537809"/>
            <a:ext cx="2937292" cy="373213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F8255-98FA-6041-8812-4F982FBB845E}"/>
              </a:ext>
            </a:extLst>
          </p:cNvPr>
          <p:cNvSpPr/>
          <p:nvPr/>
        </p:nvSpPr>
        <p:spPr>
          <a:xfrm>
            <a:off x="7306459" y="2977073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3018F-A7FE-7543-ACD9-2DDACD857898}"/>
              </a:ext>
            </a:extLst>
          </p:cNvPr>
          <p:cNvSpPr txBox="1"/>
          <p:nvPr/>
        </p:nvSpPr>
        <p:spPr>
          <a:xfrm>
            <a:off x="5252979" y="3240896"/>
            <a:ext cx="211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Streams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B26F2-F1C7-1241-848D-E7DECDED3FF9}"/>
              </a:ext>
            </a:extLst>
          </p:cNvPr>
          <p:cNvSpPr txBox="1"/>
          <p:nvPr/>
        </p:nvSpPr>
        <p:spPr>
          <a:xfrm>
            <a:off x="6429839" y="353924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CC869-175B-CA47-8EA8-6A2AF014A412}"/>
              </a:ext>
            </a:extLst>
          </p:cNvPr>
          <p:cNvSpPr txBox="1"/>
          <p:nvPr/>
        </p:nvSpPr>
        <p:spPr>
          <a:xfrm>
            <a:off x="6292126" y="3838731"/>
            <a:ext cx="115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Reliability </a:t>
            </a:r>
          </a:p>
        </p:txBody>
      </p:sp>
    </p:spTree>
    <p:extLst>
      <p:ext uri="{BB962C8B-B14F-4D97-AF65-F5344CB8AC3E}">
        <p14:creationId xmlns:p14="http://schemas.microsoft.com/office/powerpoint/2010/main" val="38972893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1B74BA-E514-F146-B6D6-1CBCE5459E07}"/>
              </a:ext>
            </a:extLst>
          </p:cNvPr>
          <p:cNvCxnSpPr>
            <a:cxnSpLocks/>
          </p:cNvCxnSpPr>
          <p:nvPr/>
        </p:nvCxnSpPr>
        <p:spPr>
          <a:xfrm flipH="1">
            <a:off x="7708784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4A007D-D1E5-CD47-9A17-4BA40CF6C5E5}"/>
              </a:ext>
            </a:extLst>
          </p:cNvPr>
          <p:cNvSpPr txBox="1"/>
          <p:nvPr/>
        </p:nvSpPr>
        <p:spPr>
          <a:xfrm>
            <a:off x="6911027" y="1575668"/>
            <a:ext cx="21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Response</a:t>
            </a:r>
          </a:p>
        </p:txBody>
      </p:sp>
    </p:spTree>
    <p:extLst>
      <p:ext uri="{BB962C8B-B14F-4D97-AF65-F5344CB8AC3E}">
        <p14:creationId xmlns:p14="http://schemas.microsoft.com/office/powerpoint/2010/main" val="17053319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1B74BA-E514-F146-B6D6-1CBCE5459E07}"/>
              </a:ext>
            </a:extLst>
          </p:cNvPr>
          <p:cNvCxnSpPr>
            <a:cxnSpLocks/>
          </p:cNvCxnSpPr>
          <p:nvPr/>
        </p:nvCxnSpPr>
        <p:spPr>
          <a:xfrm flipH="1">
            <a:off x="7708784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4A007D-D1E5-CD47-9A17-4BA40CF6C5E5}"/>
              </a:ext>
            </a:extLst>
          </p:cNvPr>
          <p:cNvSpPr txBox="1"/>
          <p:nvPr/>
        </p:nvSpPr>
        <p:spPr>
          <a:xfrm>
            <a:off x="6911027" y="1575668"/>
            <a:ext cx="21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Response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448997-C507-BF46-8CA4-16B049556C2C}"/>
              </a:ext>
            </a:extLst>
          </p:cNvPr>
          <p:cNvCxnSpPr>
            <a:cxnSpLocks/>
          </p:cNvCxnSpPr>
          <p:nvPr/>
        </p:nvCxnSpPr>
        <p:spPr>
          <a:xfrm flipH="1">
            <a:off x="9235887" y="2619257"/>
            <a:ext cx="933724" cy="5691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2B8345-F133-3546-B7B2-C59668610E99}"/>
              </a:ext>
            </a:extLst>
          </p:cNvPr>
          <p:cNvSpPr txBox="1"/>
          <p:nvPr/>
        </p:nvSpPr>
        <p:spPr>
          <a:xfrm>
            <a:off x="9119275" y="2206642"/>
            <a:ext cx="268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Implicit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2212455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59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</p:spTree>
    <p:extLst>
      <p:ext uri="{BB962C8B-B14F-4D97-AF65-F5344CB8AC3E}">
        <p14:creationId xmlns:p14="http://schemas.microsoft.com/office/powerpoint/2010/main" val="21988346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15523773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3584200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C08D0-4653-E744-AE63-3A5B01DCB0A4}"/>
              </a:ext>
            </a:extLst>
          </p:cNvPr>
          <p:cNvSpPr txBox="1"/>
          <p:nvPr/>
        </p:nvSpPr>
        <p:spPr>
          <a:xfrm>
            <a:off x="7934683" y="3429721"/>
            <a:ext cx="82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9208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24213588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1304823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29703" y="4834441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209041" y="4420695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41789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233-E794-B145-823E-34705654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Protocols with TLS</a:t>
            </a:r>
          </a:p>
        </p:txBody>
      </p:sp>
    </p:spTree>
    <p:extLst>
      <p:ext uri="{BB962C8B-B14F-4D97-AF65-F5344CB8AC3E}">
        <p14:creationId xmlns:p14="http://schemas.microsoft.com/office/powerpoint/2010/main" val="29971104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29703" y="4834441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DAFFF4-3D3A-AA4F-80BB-A490D930D13D}"/>
              </a:ext>
            </a:extLst>
          </p:cNvPr>
          <p:cNvCxnSpPr>
            <a:cxnSpLocks/>
          </p:cNvCxnSpPr>
          <p:nvPr/>
        </p:nvCxnSpPr>
        <p:spPr>
          <a:xfrm flipV="1">
            <a:off x="7388426" y="3213463"/>
            <a:ext cx="1886203" cy="5837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209041" y="4420695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26270372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42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  <a:p>
            <a:r>
              <a:rPr lang="en-US" dirty="0"/>
              <a:t>We can use this field to support SNI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523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  <a:p>
            <a:r>
              <a:rPr lang="en-US" dirty="0"/>
              <a:t>We can use this field to support SNI</a:t>
            </a:r>
          </a:p>
          <a:p>
            <a:endParaRPr lang="en-US" dirty="0"/>
          </a:p>
          <a:p>
            <a:r>
              <a:rPr lang="en-US" dirty="0"/>
              <a:t>If we need to hide this data from the forwarding server we can encrypt it using the N pattern: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598E6B-8006-B845-880D-AEF31501F3E1}"/>
              </a:ext>
            </a:extLst>
          </p:cNvPr>
          <p:cNvSpPr/>
          <p:nvPr/>
        </p:nvSpPr>
        <p:spPr>
          <a:xfrm>
            <a:off x="7065153" y="607785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57ECCF7-A5D1-4B4F-9294-32B19FA1FC37}"/>
              </a:ext>
            </a:extLst>
          </p:cNvPr>
          <p:cNvSpPr/>
          <p:nvPr/>
        </p:nvSpPr>
        <p:spPr>
          <a:xfrm>
            <a:off x="6024097" y="623389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38B096D-A140-A642-BCEF-47245D32C7DB}"/>
              </a:ext>
            </a:extLst>
          </p:cNvPr>
          <p:cNvSpPr/>
          <p:nvPr/>
        </p:nvSpPr>
        <p:spPr>
          <a:xfrm rot="10800000">
            <a:off x="6014459" y="49209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45E69-82AD-A046-BA29-E448B8B7B85C}"/>
              </a:ext>
            </a:extLst>
          </p:cNvPr>
          <p:cNvSpPr/>
          <p:nvPr/>
        </p:nvSpPr>
        <p:spPr>
          <a:xfrm>
            <a:off x="7065153" y="476494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74AD5B-C413-DA46-8367-E8E300B27BC1}"/>
              </a:ext>
            </a:extLst>
          </p:cNvPr>
          <p:cNvSpPr/>
          <p:nvPr/>
        </p:nvSpPr>
        <p:spPr>
          <a:xfrm>
            <a:off x="5990118" y="5615561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3704B-8EF1-4C4E-90A9-D87D05B5C63C}"/>
              </a:ext>
            </a:extLst>
          </p:cNvPr>
          <p:cNvSpPr/>
          <p:nvPr/>
        </p:nvSpPr>
        <p:spPr>
          <a:xfrm>
            <a:off x="6388622" y="5612387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B67FE-0C78-4F46-A8C1-C2DF81F3E0CD}"/>
              </a:ext>
            </a:extLst>
          </p:cNvPr>
          <p:cNvSpPr/>
          <p:nvPr/>
        </p:nvSpPr>
        <p:spPr>
          <a:xfrm>
            <a:off x="6765502" y="5612387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2691B-3C61-2345-B8E3-F80AB597E0B2}"/>
              </a:ext>
            </a:extLst>
          </p:cNvPr>
          <p:cNvGrpSpPr/>
          <p:nvPr/>
        </p:nvGrpSpPr>
        <p:grpSpPr>
          <a:xfrm>
            <a:off x="7824084" y="6054707"/>
            <a:ext cx="668585" cy="631729"/>
            <a:chOff x="5585254" y="3793524"/>
            <a:chExt cx="642551" cy="607130"/>
          </a:xfrm>
        </p:grpSpPr>
        <p:sp>
          <p:nvSpPr>
            <p:cNvPr id="12" name="Pie 11">
              <a:extLst>
                <a:ext uri="{FF2B5EF4-FFF2-40B4-BE49-F238E27FC236}">
                  <a16:creationId xmlns:a16="http://schemas.microsoft.com/office/drawing/2014/main" id="{8AA026B7-6ABB-444F-B821-4659AB0537E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47D6A29F-2AEA-2A45-A042-0A9D885585D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3000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75C-96C6-A04C-90C3-9E08B2AC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9123-0269-9F45-A658-4D84B9E7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the start of the cryptographic handshake</a:t>
            </a:r>
          </a:p>
          <a:p>
            <a:r>
              <a:rPr lang="en-US" dirty="0"/>
              <a:t>Transmits encrypted client transport parameters</a:t>
            </a:r>
          </a:p>
          <a:p>
            <a:r>
              <a:rPr lang="en-US" dirty="0"/>
              <a:t>Optionally presents client’s Identity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6424-7F87-8341-BE29-B745940B668E}"/>
              </a:ext>
            </a:extLst>
          </p:cNvPr>
          <p:cNvSpPr/>
          <p:nvPr/>
        </p:nvSpPr>
        <p:spPr>
          <a:xfrm>
            <a:off x="3860189" y="3892378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Ephemeral (32 bytes)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12B82-1FC6-4349-A9EC-AD0D1D51E72C}"/>
              </a:ext>
            </a:extLst>
          </p:cNvPr>
          <p:cNvSpPr/>
          <p:nvPr/>
        </p:nvSpPr>
        <p:spPr>
          <a:xfrm>
            <a:off x="3860189" y="4448432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Static (32 + 16 bytes)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1E181-ACD3-4A41-9194-3E26E497D128}"/>
              </a:ext>
            </a:extLst>
          </p:cNvPr>
          <p:cNvSpPr/>
          <p:nvPr/>
        </p:nvSpPr>
        <p:spPr>
          <a:xfrm>
            <a:off x="3860189" y="5004486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Encrypted Transport Parameters (n + 16 bytes)</a:t>
            </a:r>
          </a:p>
        </p:txBody>
      </p:sp>
    </p:spTree>
    <p:extLst>
      <p:ext uri="{BB962C8B-B14F-4D97-AF65-F5344CB8AC3E}">
        <p14:creationId xmlns:p14="http://schemas.microsoft.com/office/powerpoint/2010/main" val="18094184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75C-96C6-A04C-90C3-9E08B2AC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9123-0269-9F45-A658-4D84B9E7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Completes Negotiation of Transport Keys</a:t>
            </a:r>
          </a:p>
          <a:p>
            <a:r>
              <a:rPr lang="en-US" dirty="0"/>
              <a:t>Transmits encrypted server transport parameters</a:t>
            </a:r>
          </a:p>
          <a:p>
            <a:r>
              <a:rPr lang="en-US" dirty="0"/>
              <a:t>Proves server’s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After this step, final keys are derived and passed to QUIC packet protector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6424-7F87-8341-BE29-B745940B668E}"/>
              </a:ext>
            </a:extLst>
          </p:cNvPr>
          <p:cNvSpPr/>
          <p:nvPr/>
        </p:nvSpPr>
        <p:spPr>
          <a:xfrm>
            <a:off x="3860189" y="3546883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Ephemeral (32 bytes)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1E181-ACD3-4A41-9194-3E26E497D128}"/>
              </a:ext>
            </a:extLst>
          </p:cNvPr>
          <p:cNvSpPr/>
          <p:nvPr/>
        </p:nvSpPr>
        <p:spPr>
          <a:xfrm>
            <a:off x="3860189" y="4102937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Encrypted Transport Parameters (n + 16 bytes)</a:t>
            </a:r>
          </a:p>
        </p:txBody>
      </p:sp>
    </p:spTree>
    <p:extLst>
      <p:ext uri="{BB962C8B-B14F-4D97-AF65-F5344CB8AC3E}">
        <p14:creationId xmlns:p14="http://schemas.microsoft.com/office/powerpoint/2010/main" val="31211916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456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0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r>
              <a:rPr lang="en-US" dirty="0"/>
              <a:t>If application data is not available a PADDING or PING frame is 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052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r>
              <a:rPr lang="en-US" dirty="0"/>
              <a:t>If application data is not available a PADDING or PING frame is sent</a:t>
            </a:r>
          </a:p>
          <a:p>
            <a:endParaRPr lang="en-US" dirty="0"/>
          </a:p>
          <a:p>
            <a:r>
              <a:rPr lang="en-US" dirty="0"/>
              <a:t>Clients ACK frames are not sufficient for this</a:t>
            </a:r>
          </a:p>
        </p:txBody>
      </p:sp>
    </p:spTree>
    <p:extLst>
      <p:ext uri="{BB962C8B-B14F-4D97-AF65-F5344CB8AC3E}">
        <p14:creationId xmlns:p14="http://schemas.microsoft.com/office/powerpoint/2010/main" val="58025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3326</Words>
  <Application>Microsoft Macintosh PowerPoint</Application>
  <PresentationFormat>Widescreen</PresentationFormat>
  <Paragraphs>990</Paragraphs>
  <Slides>119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Calibri</vt:lpstr>
      <vt:lpstr>Calibri Light</vt:lpstr>
      <vt:lpstr>Office Theme</vt:lpstr>
      <vt:lpstr>nQUIC: Noise-Based Packet Protection</vt:lpstr>
      <vt:lpstr>The Traditional HTTPS Stack </vt:lpstr>
      <vt:lpstr>The Traditional HTTPS Stack </vt:lpstr>
      <vt:lpstr>The Traditional HTTPS Stack </vt:lpstr>
      <vt:lpstr>The Traditional HTTPS Stack </vt:lpstr>
      <vt:lpstr>The Traditional HTTPS Stack </vt:lpstr>
      <vt:lpstr>The QUIC way of doing things</vt:lpstr>
      <vt:lpstr>The QUIC way of doing things</vt:lpstr>
      <vt:lpstr>Securing Protocols with TLS</vt:lpstr>
      <vt:lpstr>Securing Protocols with TLS: TCP</vt:lpstr>
      <vt:lpstr>Securing Protocols with TLS: TCP</vt:lpstr>
      <vt:lpstr>Securing Protocols with TLS: TCP</vt:lpstr>
      <vt:lpstr>Securing Protocols with TLS: TCP</vt:lpstr>
      <vt:lpstr>Securing Protocols with TLS: QUIC</vt:lpstr>
      <vt:lpstr>Securing Protocols with TLS: QUIC</vt:lpstr>
      <vt:lpstr>Handshake Modularity</vt:lpstr>
      <vt:lpstr>Handshake Modularity</vt:lpstr>
      <vt:lpstr>Handshake Modularity</vt:lpstr>
      <vt:lpstr>Handshake Modularity</vt:lpstr>
      <vt:lpstr>Handshake Modularity</vt:lpstr>
      <vt:lpstr>Handshake Modularity?</vt:lpstr>
      <vt:lpstr>Handshake Modularity?</vt:lpstr>
      <vt:lpstr>Handshake Modularity?</vt:lpstr>
      <vt:lpstr>Handshake Modularity?</vt:lpstr>
      <vt:lpstr>Handshake Modularity?</vt:lpstr>
      <vt:lpstr>Handshake Modularity?</vt:lpstr>
      <vt:lpstr>Are there circumstances we can do better than TLS 1.3?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Noise vs TLS</vt:lpstr>
      <vt:lpstr>Noise vs TLS</vt:lpstr>
      <vt:lpstr>Noise vs TLS</vt:lpstr>
      <vt:lpstr>Noise vs TLS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nQUIC</vt:lpstr>
      <vt:lpstr>nQUIC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Why IK?</vt:lpstr>
      <vt:lpstr>Why IK?</vt:lpstr>
      <vt:lpstr>Why IK?</vt:lpstr>
      <vt:lpstr>Why IK?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Anatomy of nQUIC</vt:lpstr>
      <vt:lpstr>Anatomy of nQUIC</vt:lpstr>
      <vt:lpstr>Anatomy of nQUIC</vt:lpstr>
      <vt:lpstr>Anatomy of nQUIC</vt:lpstr>
      <vt:lpstr>Anatomy of nQUIC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Handshake Request</vt:lpstr>
      <vt:lpstr>Handshake Response</vt:lpstr>
      <vt:lpstr>Implicit Acknowledgement</vt:lpstr>
      <vt:lpstr>Implicit Acknowledgement</vt:lpstr>
      <vt:lpstr>Implicit Acknowledgement</vt:lpstr>
      <vt:lpstr>Implicit Acknowledgement</vt:lpstr>
      <vt:lpstr>Ratcheting in nQUIC</vt:lpstr>
      <vt:lpstr>Ratcheting in nQUIC</vt:lpstr>
      <vt:lpstr>Ratcheting in nQUIC</vt:lpstr>
      <vt:lpstr>Ratcheting in nQUIC</vt:lpstr>
      <vt:lpstr>Ratcheting in nQUIC</vt:lpstr>
      <vt:lpstr>Interoperability</vt:lpstr>
      <vt:lpstr>Interoperability</vt:lpstr>
      <vt:lpstr>Interoperability</vt:lpstr>
      <vt:lpstr>Cost Comparison</vt:lpstr>
      <vt:lpstr>Performance Evaluation </vt:lpstr>
      <vt:lpstr>Performance Evaluation </vt:lpstr>
      <vt:lpstr>Performance Evaluation </vt:lpstr>
      <vt:lpstr>Performance Evaluation </vt:lpstr>
      <vt:lpstr>Moving Forward</vt:lpstr>
      <vt:lpstr>Conclusion</vt:lpstr>
      <vt:lpstr>Conclusion</vt:lpstr>
      <vt:lpstr>Conclusion</vt:lpstr>
      <vt:lpstr>Conclusion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nQUIC: Noise-Based Packet Protection</dc:title>
  <dc:creator>Alishah Chator</dc:creator>
  <cp:lastModifiedBy>Alishah Chator</cp:lastModifiedBy>
  <cp:revision>12</cp:revision>
  <dcterms:created xsi:type="dcterms:W3CDTF">2020-02-19T16:39:56Z</dcterms:created>
  <dcterms:modified xsi:type="dcterms:W3CDTF">2020-02-23T16:42:43Z</dcterms:modified>
</cp:coreProperties>
</file>